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04650648899952"/>
          <c:y val="4.9315073812433809E-2"/>
          <c:w val="0.72650006266939759"/>
          <c:h val="0.88312327506453192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Sheet1!$A$21:$A$28</c:f>
              <c:strCache>
                <c:ptCount val="8"/>
                <c:pt idx="0">
                  <c:v>Honesty </c:v>
                </c:pt>
                <c:pt idx="1">
                  <c:v>Respect</c:v>
                </c:pt>
                <c:pt idx="2">
                  <c:v>Fairness</c:v>
                </c:pt>
                <c:pt idx="3">
                  <c:v>Trust</c:v>
                </c:pt>
                <c:pt idx="4">
                  <c:v>Empathy </c:v>
                </c:pt>
                <c:pt idx="5">
                  <c:v>Responsibility </c:v>
                </c:pt>
                <c:pt idx="6">
                  <c:v>Patience </c:v>
                </c:pt>
                <c:pt idx="7">
                  <c:v>Gratitude </c:v>
                </c:pt>
              </c:strCache>
            </c:strRef>
          </c:cat>
          <c:val>
            <c:numRef>
              <c:f>Sheet1!$C$21:$C$28</c:f>
              <c:numCache>
                <c:formatCode>0%</c:formatCode>
                <c:ptCount val="8"/>
                <c:pt idx="0">
                  <c:v>2.4E-2</c:v>
                </c:pt>
                <c:pt idx="1">
                  <c:v>0.19500000000000001</c:v>
                </c:pt>
                <c:pt idx="2">
                  <c:v>0.122</c:v>
                </c:pt>
                <c:pt idx="3">
                  <c:v>9.8000000000000004E-2</c:v>
                </c:pt>
                <c:pt idx="4">
                  <c:v>9.8000000000000004E-2</c:v>
                </c:pt>
                <c:pt idx="5">
                  <c:v>0.24399999999999999</c:v>
                </c:pt>
                <c:pt idx="6">
                  <c:v>7.2999999999999995E-2</c:v>
                </c:pt>
                <c:pt idx="7">
                  <c:v>0.14599999999999999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603730112"/>
        <c:axId val="-16037284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Sheet1!$A$21:$A$28</c15:sqref>
                        </c15:formulaRef>
                      </c:ext>
                    </c:extLst>
                    <c:strCache>
                      <c:ptCount val="8"/>
                      <c:pt idx="0">
                        <c:v>Honesty </c:v>
                      </c:pt>
                      <c:pt idx="1">
                        <c:v>Respect</c:v>
                      </c:pt>
                      <c:pt idx="2">
                        <c:v>Fairness</c:v>
                      </c:pt>
                      <c:pt idx="3">
                        <c:v>Trust</c:v>
                      </c:pt>
                      <c:pt idx="4">
                        <c:v>Empathy </c:v>
                      </c:pt>
                      <c:pt idx="5">
                        <c:v>Responsibility </c:v>
                      </c:pt>
                      <c:pt idx="6">
                        <c:v>Patience </c:v>
                      </c:pt>
                      <c:pt idx="7">
                        <c:v>Gratitude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Sheet1!$B$21:$B$28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</c15:ser>
            </c15:filteredBarSeries>
          </c:ext>
        </c:extLst>
      </c:barChart>
      <c:catAx>
        <c:axId val="-160373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603728480"/>
        <c:crosses val="autoZero"/>
        <c:auto val="1"/>
        <c:lblAlgn val="ctr"/>
        <c:lblOffset val="100"/>
        <c:noMultiLvlLbl val="0"/>
      </c:catAx>
      <c:valAx>
        <c:axId val="-160372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60373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Sheet1!$A$46:$A$48</c:f>
              <c:strCache>
                <c:ptCount val="3"/>
                <c:pt idx="0">
                  <c:v>Always </c:v>
                </c:pt>
                <c:pt idx="1">
                  <c:v>Sometimes </c:v>
                </c:pt>
                <c:pt idx="2">
                  <c:v> Never </c:v>
                </c:pt>
              </c:strCache>
            </c:strRef>
          </c:cat>
          <c:val>
            <c:numRef>
              <c:f>Sheet1!$C$46:$C$48</c:f>
              <c:numCache>
                <c:formatCode>0%</c:formatCode>
                <c:ptCount val="3"/>
                <c:pt idx="0">
                  <c:v>0.6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547975120"/>
        <c:axId val="-15479745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Sheet1!$A$46:$A$48</c15:sqref>
                        </c15:formulaRef>
                      </c:ext>
                    </c:extLst>
                    <c:strCache>
                      <c:ptCount val="3"/>
                      <c:pt idx="0">
                        <c:v>Always </c:v>
                      </c:pt>
                      <c:pt idx="1">
                        <c:v>Sometimes </c:v>
                      </c:pt>
                      <c:pt idx="2">
                        <c:v> Never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Sheet1!$B$46:$B$48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-154797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74576"/>
        <c:crosses val="autoZero"/>
        <c:auto val="1"/>
        <c:lblAlgn val="ctr"/>
        <c:lblOffset val="100"/>
        <c:noMultiLvlLbl val="0"/>
      </c:catAx>
      <c:valAx>
        <c:axId val="-154797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7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Sheet1!$A$50:$A$52</c:f>
              <c:strCache>
                <c:ptCount val="3"/>
                <c:pt idx="0">
                  <c:v>Always </c:v>
                </c:pt>
                <c:pt idx="1">
                  <c:v>Sometimes</c:v>
                </c:pt>
                <c:pt idx="2">
                  <c:v>Never </c:v>
                </c:pt>
              </c:strCache>
            </c:strRef>
          </c:cat>
          <c:val>
            <c:numRef>
              <c:f>Sheet1!$C$50:$C$52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547982192"/>
        <c:axId val="-1547984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Sheet1!$A$50:$A$52</c15:sqref>
                        </c15:formulaRef>
                      </c:ext>
                    </c:extLst>
                    <c:strCache>
                      <c:ptCount val="3"/>
                      <c:pt idx="0">
                        <c:v>Always </c:v>
                      </c:pt>
                      <c:pt idx="1">
                        <c:v>Sometimes</c:v>
                      </c:pt>
                      <c:pt idx="2">
                        <c:v>Never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Sheet1!$B$50:$B$52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-154798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84912"/>
        <c:crosses val="autoZero"/>
        <c:auto val="1"/>
        <c:lblAlgn val="ctr"/>
        <c:lblOffset val="100"/>
        <c:noMultiLvlLbl val="0"/>
      </c:catAx>
      <c:valAx>
        <c:axId val="-154798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8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diagrama]Sheet1'!$A$50:$A$52</c:f>
              <c:strCache>
                <c:ptCount val="3"/>
                <c:pt idx="0">
                  <c:v> Always</c:v>
                </c:pt>
                <c:pt idx="1">
                  <c:v>Sometimes </c:v>
                </c:pt>
                <c:pt idx="2">
                  <c:v>Never </c:v>
                </c:pt>
              </c:strCache>
            </c:strRef>
          </c:cat>
          <c:val>
            <c:numRef>
              <c:f>'[Microsoft PowerPoint diagrama]Sheet1'!$C$50:$C$52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47984368"/>
        <c:axId val="-15479870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'[Microsoft PowerPoint diagrama]Sheet1'!$A$50:$A$52</c15:sqref>
                        </c15:formulaRef>
                      </c:ext>
                    </c:extLst>
                    <c:strCache>
                      <c:ptCount val="3"/>
                      <c:pt idx="0">
                        <c:v> Always</c:v>
                      </c:pt>
                      <c:pt idx="1">
                        <c:v>Sometimes </c:v>
                      </c:pt>
                      <c:pt idx="2">
                        <c:v>Never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'[Microsoft PowerPoint diagrama]Sheet1'!$B$50:$B$52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-154798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87088"/>
        <c:crosses val="autoZero"/>
        <c:auto val="1"/>
        <c:lblAlgn val="ctr"/>
        <c:lblOffset val="100"/>
        <c:noMultiLvlLbl val="0"/>
      </c:catAx>
      <c:valAx>
        <c:axId val="-154798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8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Sheet1!$A$21:$A$28</c:f>
              <c:strCache>
                <c:ptCount val="8"/>
                <c:pt idx="0">
                  <c:v>Honesty </c:v>
                </c:pt>
                <c:pt idx="1">
                  <c:v>Respect </c:v>
                </c:pt>
                <c:pt idx="2">
                  <c:v>Fairness </c:v>
                </c:pt>
                <c:pt idx="3">
                  <c:v>Trust </c:v>
                </c:pt>
                <c:pt idx="4">
                  <c:v>Empathy </c:v>
                </c:pt>
                <c:pt idx="5">
                  <c:v>Responsibility </c:v>
                </c:pt>
                <c:pt idx="6">
                  <c:v>Patience </c:v>
                </c:pt>
                <c:pt idx="7">
                  <c:v>Gratitude</c:v>
                </c:pt>
              </c:strCache>
            </c:strRef>
          </c:cat>
          <c:val>
            <c:numRef>
              <c:f>Sheet1!$C$21:$C$28</c:f>
              <c:numCache>
                <c:formatCode>0%</c:formatCode>
                <c:ptCount val="8"/>
                <c:pt idx="0">
                  <c:v>0</c:v>
                </c:pt>
                <c:pt idx="1">
                  <c:v>0.24</c:v>
                </c:pt>
                <c:pt idx="2">
                  <c:v>0.15</c:v>
                </c:pt>
                <c:pt idx="3">
                  <c:v>0.09</c:v>
                </c:pt>
                <c:pt idx="4">
                  <c:v>0.12</c:v>
                </c:pt>
                <c:pt idx="5">
                  <c:v>0.21</c:v>
                </c:pt>
                <c:pt idx="6">
                  <c:v>0.15</c:v>
                </c:pt>
                <c:pt idx="7">
                  <c:v>0.03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603727936"/>
        <c:axId val="-1603725216"/>
      </c:barChart>
      <c:catAx>
        <c:axId val="-160372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603725216"/>
        <c:crosses val="autoZero"/>
        <c:auto val="1"/>
        <c:lblAlgn val="ctr"/>
        <c:lblOffset val="100"/>
        <c:noMultiLvlLbl val="0"/>
      </c:catAx>
      <c:valAx>
        <c:axId val="-160372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60372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36579806245392"/>
          <c:y val="1.8115931692381779E-2"/>
          <c:w val="0.48295650291978337"/>
          <c:h val="0.8626087740449766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Parent meetings </c:v>
                </c:pt>
                <c:pt idx="1">
                  <c:v>Sharing information</c:v>
                </c:pt>
                <c:pt idx="2">
                  <c:v>Asking for parent help</c:v>
                </c:pt>
                <c:pt idx="3">
                  <c:v>Collaboration with parent groups </c:v>
                </c:pt>
                <c:pt idx="4">
                  <c:v>Seeking parental opinion</c:v>
                </c:pt>
              </c:strCache>
            </c:strRef>
          </c:cat>
          <c:val>
            <c:numRef>
              <c:f>Sheet1!$C$12:$C$16</c:f>
              <c:numCache>
                <c:formatCode>0.0%</c:formatCode>
                <c:ptCount val="5"/>
                <c:pt idx="0">
                  <c:v>0.13900000000000001</c:v>
                </c:pt>
                <c:pt idx="1">
                  <c:v>0.27800000000000002</c:v>
                </c:pt>
                <c:pt idx="2">
                  <c:v>0.111</c:v>
                </c:pt>
                <c:pt idx="3">
                  <c:v>0.25</c:v>
                </c:pt>
                <c:pt idx="4">
                  <c:v>0.222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35956848"/>
        <c:axId val="-18359628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Sheet1!$A$12:$A$16</c15:sqref>
                        </c15:formulaRef>
                      </c:ext>
                    </c:extLst>
                    <c:strCache>
                      <c:ptCount val="5"/>
                      <c:pt idx="0">
                        <c:v>Parent meetings </c:v>
                      </c:pt>
                      <c:pt idx="1">
                        <c:v>Sharing information</c:v>
                      </c:pt>
                      <c:pt idx="2">
                        <c:v>Asking for parent help</c:v>
                      </c:pt>
                      <c:pt idx="3">
                        <c:v>Collaboration with parent groups </c:v>
                      </c:pt>
                      <c:pt idx="4">
                        <c:v>Seeking parental opinion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Sheet1!$B$12:$B$16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-183595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835962832"/>
        <c:crosses val="autoZero"/>
        <c:auto val="1"/>
        <c:lblAlgn val="ctr"/>
        <c:lblOffset val="100"/>
        <c:noMultiLvlLbl val="0"/>
      </c:catAx>
      <c:valAx>
        <c:axId val="-183596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8359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77537182852143"/>
          <c:y val="0.19444444444444445"/>
          <c:w val="0.56593985126859148"/>
          <c:h val="0.610913531641878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Parent meetings</c:v>
                </c:pt>
                <c:pt idx="1">
                  <c:v>Sharing information</c:v>
                </c:pt>
                <c:pt idx="2">
                  <c:v>Asking for parent help </c:v>
                </c:pt>
                <c:pt idx="3">
                  <c:v>Collaboration with parent groups</c:v>
                </c:pt>
                <c:pt idx="4">
                  <c:v>Seeking parental opinion</c:v>
                </c:pt>
              </c:strCache>
            </c:strRef>
          </c:cat>
          <c:val>
            <c:numRef>
              <c:f>Sheet1!$C$12:$C$16</c:f>
              <c:numCache>
                <c:formatCode>0.0%</c:formatCode>
                <c:ptCount val="5"/>
                <c:pt idx="0">
                  <c:v>0.156</c:v>
                </c:pt>
                <c:pt idx="1">
                  <c:v>0.188</c:v>
                </c:pt>
                <c:pt idx="2">
                  <c:v>0.156</c:v>
                </c:pt>
                <c:pt idx="3">
                  <c:v>0.219</c:v>
                </c:pt>
                <c:pt idx="4">
                  <c:v>0.28100000000000003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546101504"/>
        <c:axId val="-1546106400"/>
      </c:barChart>
      <c:catAx>
        <c:axId val="-154610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6400"/>
        <c:crosses val="autoZero"/>
        <c:auto val="1"/>
        <c:lblAlgn val="ctr"/>
        <c:lblOffset val="100"/>
        <c:noMultiLvlLbl val="0"/>
      </c:catAx>
      <c:valAx>
        <c:axId val="-154610640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Sheet1!$A$33:$A$37</c:f>
              <c:strCache>
                <c:ptCount val="5"/>
                <c:pt idx="0">
                  <c:v>Games </c:v>
                </c:pt>
                <c:pt idx="1">
                  <c:v>Stories</c:v>
                </c:pt>
                <c:pt idx="2">
                  <c:v>Singing </c:v>
                </c:pt>
                <c:pt idx="3">
                  <c:v>Discussion </c:v>
                </c:pt>
                <c:pt idx="4">
                  <c:v>Scenarios </c:v>
                </c:pt>
              </c:strCache>
            </c:strRef>
          </c:cat>
          <c:val>
            <c:numRef>
              <c:f>Sheet1!$C$33:$C$37</c:f>
              <c:numCache>
                <c:formatCode>0%</c:formatCode>
                <c:ptCount val="5"/>
                <c:pt idx="0">
                  <c:v>0.25600000000000001</c:v>
                </c:pt>
                <c:pt idx="1">
                  <c:v>0.25600000000000001</c:v>
                </c:pt>
                <c:pt idx="2">
                  <c:v>0.128</c:v>
                </c:pt>
                <c:pt idx="3">
                  <c:v>0.23100000000000001</c:v>
                </c:pt>
                <c:pt idx="4">
                  <c:v>0.128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546107488"/>
        <c:axId val="-15460976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Sheet1!$A$33:$A$37</c15:sqref>
                        </c15:formulaRef>
                      </c:ext>
                    </c:extLst>
                    <c:strCache>
                      <c:ptCount val="5"/>
                      <c:pt idx="0">
                        <c:v>Games </c:v>
                      </c:pt>
                      <c:pt idx="1">
                        <c:v>Stories</c:v>
                      </c:pt>
                      <c:pt idx="2">
                        <c:v>Singing </c:v>
                      </c:pt>
                      <c:pt idx="3">
                        <c:v>Discussion </c:v>
                      </c:pt>
                      <c:pt idx="4">
                        <c:v>Scenarios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Sheet1!$B$33:$B$37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-154610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097696"/>
        <c:crosses val="autoZero"/>
        <c:auto val="1"/>
        <c:lblAlgn val="ctr"/>
        <c:lblOffset val="100"/>
        <c:noMultiLvlLbl val="0"/>
      </c:catAx>
      <c:valAx>
        <c:axId val="-154609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124723452793"/>
          <c:y val="3.2470010916497783E-3"/>
          <c:w val="0.76510104986876637"/>
          <c:h val="0.8480941965587635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Sheet1!$A$33:$A$37</c:f>
              <c:strCache>
                <c:ptCount val="5"/>
                <c:pt idx="0">
                  <c:v>Games </c:v>
                </c:pt>
                <c:pt idx="1">
                  <c:v>Stories </c:v>
                </c:pt>
                <c:pt idx="2">
                  <c:v>Singing </c:v>
                </c:pt>
                <c:pt idx="3">
                  <c:v>Discussion </c:v>
                </c:pt>
                <c:pt idx="4">
                  <c:v>Scenarios </c:v>
                </c:pt>
              </c:strCache>
            </c:strRef>
          </c:cat>
          <c:val>
            <c:numRef>
              <c:f>Sheet1!$C$33:$C$37</c:f>
              <c:numCache>
                <c:formatCode>0%</c:formatCode>
                <c:ptCount val="5"/>
                <c:pt idx="0">
                  <c:v>0.29399999999999998</c:v>
                </c:pt>
                <c:pt idx="1">
                  <c:v>0.26500000000000001</c:v>
                </c:pt>
                <c:pt idx="2">
                  <c:v>8.7999999999999995E-2</c:v>
                </c:pt>
                <c:pt idx="3">
                  <c:v>0.26500000000000001</c:v>
                </c:pt>
                <c:pt idx="4">
                  <c:v>8.7999999999999995E-2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546106944"/>
        <c:axId val="-1546099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Sheet1!$A$33:$A$37</c15:sqref>
                        </c15:formulaRef>
                      </c:ext>
                    </c:extLst>
                    <c:strCache>
                      <c:ptCount val="5"/>
                      <c:pt idx="0">
                        <c:v>Games </c:v>
                      </c:pt>
                      <c:pt idx="1">
                        <c:v>Stories </c:v>
                      </c:pt>
                      <c:pt idx="2">
                        <c:v>Singing </c:v>
                      </c:pt>
                      <c:pt idx="3">
                        <c:v>Discussion </c:v>
                      </c:pt>
                      <c:pt idx="4">
                        <c:v>Scenarios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Sheet1!$B$33:$B$37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-154610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099872"/>
        <c:crosses val="autoZero"/>
        <c:auto val="1"/>
        <c:lblAlgn val="ctr"/>
        <c:lblOffset val="100"/>
        <c:noMultiLvlLbl val="0"/>
      </c:catAx>
      <c:valAx>
        <c:axId val="-154609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54132233815811"/>
          <c:y val="1.5066964947754015E-2"/>
          <c:w val="0.69910626084152017"/>
          <c:h val="0.80955356306038928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Sheet1!$A$42:$A$44</c:f>
              <c:strCache>
                <c:ptCount val="3"/>
                <c:pt idx="0">
                  <c:v>Visada</c:v>
                </c:pt>
                <c:pt idx="1">
                  <c:v>Sometimes </c:v>
                </c:pt>
                <c:pt idx="2">
                  <c:v>Never </c:v>
                </c:pt>
              </c:strCache>
            </c:strRef>
          </c:cat>
          <c:val>
            <c:numRef>
              <c:f>Sheet1!$C$42:$C$44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546100960"/>
        <c:axId val="-15461042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Sheet1!$A$42:$A$44</c15:sqref>
                        </c15:formulaRef>
                      </c:ext>
                    </c:extLst>
                    <c:strCache>
                      <c:ptCount val="3"/>
                      <c:pt idx="0">
                        <c:v>Visada</c:v>
                      </c:pt>
                      <c:pt idx="1">
                        <c:v>Sometimes </c:v>
                      </c:pt>
                      <c:pt idx="2">
                        <c:v>Never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Sheet1!$B$42:$B$44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-154610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4224"/>
        <c:crosses val="autoZero"/>
        <c:auto val="1"/>
        <c:lblAlgn val="ctr"/>
        <c:lblOffset val="100"/>
        <c:noMultiLvlLbl val="0"/>
      </c:catAx>
      <c:valAx>
        <c:axId val="-154610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63953495858834"/>
          <c:y val="6.4814814814814811E-2"/>
          <c:w val="0.77449217616592136"/>
          <c:h val="0.84982976086322548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Sheet1!$A$42:$A$44</c:f>
              <c:strCache>
                <c:ptCount val="3"/>
                <c:pt idx="0">
                  <c:v>Always </c:v>
                </c:pt>
                <c:pt idx="1">
                  <c:v>Sometimes </c:v>
                </c:pt>
                <c:pt idx="2">
                  <c:v>Never </c:v>
                </c:pt>
              </c:strCache>
            </c:strRef>
          </c:cat>
          <c:val>
            <c:numRef>
              <c:f>Sheet1!$C$42:$C$44</c:f>
              <c:numCache>
                <c:formatCode>0%</c:formatCode>
                <c:ptCount val="3"/>
                <c:pt idx="0">
                  <c:v>0.7</c:v>
                </c:pt>
                <c:pt idx="1">
                  <c:v>0.3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546108032"/>
        <c:axId val="-15461025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Sheet1!$A$42:$A$44</c15:sqref>
                        </c15:formulaRef>
                      </c:ext>
                    </c:extLst>
                    <c:strCache>
                      <c:ptCount val="3"/>
                      <c:pt idx="0">
                        <c:v>Always </c:v>
                      </c:pt>
                      <c:pt idx="1">
                        <c:v>Sometimes </c:v>
                      </c:pt>
                      <c:pt idx="2">
                        <c:v>Never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Sheet1!$B$42:$B$44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-154610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2592"/>
        <c:crosses val="autoZero"/>
        <c:auto val="1"/>
        <c:lblAlgn val="ctr"/>
        <c:lblOffset val="100"/>
        <c:noMultiLvlLbl val="0"/>
      </c:catAx>
      <c:valAx>
        <c:axId val="-1546102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610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Sheet1!$A$46:$A$48</c:f>
              <c:strCache>
                <c:ptCount val="3"/>
                <c:pt idx="0">
                  <c:v>Always </c:v>
                </c:pt>
                <c:pt idx="1">
                  <c:v>Sometimes </c:v>
                </c:pt>
                <c:pt idx="2">
                  <c:v>Never </c:v>
                </c:pt>
              </c:strCache>
            </c:strRef>
          </c:cat>
          <c:val>
            <c:numRef>
              <c:f>Sheet1!$C$46:$C$48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547987632"/>
        <c:axId val="-15479783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Sheet1!$A$46:$A$48</c15:sqref>
                        </c15:formulaRef>
                      </c:ext>
                    </c:extLst>
                    <c:strCache>
                      <c:ptCount val="3"/>
                      <c:pt idx="0">
                        <c:v>Always </c:v>
                      </c:pt>
                      <c:pt idx="1">
                        <c:v>Sometimes </c:v>
                      </c:pt>
                      <c:pt idx="2">
                        <c:v>Never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Sheet1!$B$46:$B$48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-154798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78384"/>
        <c:crosses val="autoZero"/>
        <c:auto val="1"/>
        <c:lblAlgn val="ctr"/>
        <c:lblOffset val="100"/>
        <c:noMultiLvlLbl val="0"/>
      </c:catAx>
      <c:valAx>
        <c:axId val="-154797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54798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428979" y="1300785"/>
            <a:ext cx="11435644" cy="250921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analysis of 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and 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56346" y="612404"/>
            <a:ext cx="8689976" cy="1371599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 OF KUZIAI „VYTURELIS“</a:t>
            </a:r>
          </a:p>
          <a:p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2400" y="158865"/>
            <a:ext cx="3999600" cy="114192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327462"/>
            <a:ext cx="3751118" cy="298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ačiakampis 5"/>
          <p:cNvSpPr/>
          <p:nvPr/>
        </p:nvSpPr>
        <p:spPr>
          <a:xfrm>
            <a:off x="5201334" y="632004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7099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/>
              <a:t>END OF PRESENTATION</a:t>
            </a:r>
            <a:br>
              <a:rPr lang="lt-LT" b="1" dirty="0" smtClean="0"/>
            </a:br>
            <a:r>
              <a:rPr lang="lt-LT" b="1" dirty="0" smtClean="0"/>
              <a:t>THANK YOU </a:t>
            </a:r>
            <a:br>
              <a:rPr lang="lt-LT" b="1" dirty="0" smtClean="0"/>
            </a:br>
            <a:r>
              <a:rPr lang="lt-LT" b="1" dirty="0" smtClean="0"/>
              <a:t>FOR YOUR ATTENTION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173" y="2214694"/>
            <a:ext cx="4246418" cy="42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33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Survey </a:t>
            </a:r>
            <a:r>
              <a:rPr lang="lt-LT" b="1" dirty="0" err="1"/>
              <a:t>participants</a:t>
            </a:r>
            <a:endParaRPr lang="lt-LT" dirty="0"/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872836" y="2527070"/>
            <a:ext cx="10820400" cy="2730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With the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first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and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the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second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questionnaires for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teachers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we wished to get an information what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teachers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think about values that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should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be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transmitted to children : which values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teachers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find important for education of children; which values should be transmitted to children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and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how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do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they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teach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it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.</a:t>
            </a:r>
          </a:p>
          <a:p>
            <a:pPr lvl="0" algn="just">
              <a:defRPr/>
            </a:pPr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e distributed 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10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questionnaires and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received </a:t>
            </a:r>
            <a:r>
              <a:rPr kumimoji="0" lang="lt-LT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10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answers</a:t>
            </a:r>
            <a:r>
              <a:rPr kumimoji="0" lang="lt-LT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lang="lt-LT" noProof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f</a:t>
            </a:r>
            <a:r>
              <a:rPr lang="lt-LT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or</a:t>
            </a:r>
            <a:r>
              <a:rPr lang="lt-LT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first</a:t>
            </a:r>
            <a:r>
              <a:rPr lang="lt-LT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and</a:t>
            </a:r>
            <a:r>
              <a:rPr lang="lt-LT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second</a:t>
            </a:r>
            <a:r>
              <a:rPr lang="lt-LT" dirty="0">
                <a:latin typeface="Century Gothic" panose="020B0502020202020204" pitchFamily="34" charset="0"/>
                <a:cs typeface="Times New Roman" panose="02020603050405020304" pitchFamily="18" charset="0"/>
              </a:rPr>
              <a:t> survey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Teachers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who answered the questionnaires are between 25 and 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55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years old, </a:t>
            </a:r>
            <a:r>
              <a:rPr kumimoji="0" lang="lt-L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all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of them </a:t>
            </a:r>
            <a:r>
              <a:rPr kumimoji="0" lang="lt-LT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are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women.</a:t>
            </a:r>
            <a:endParaRPr kumimoji="0" lang="lt-LT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2667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3" y="223664"/>
            <a:ext cx="10364451" cy="8673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in order of the most to the least important when teaching moral values: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913773" y="1630602"/>
            <a:ext cx="9071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listed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etting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ctively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llowing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67020" y="92750"/>
            <a:ext cx="10364451" cy="8001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educational experience what value do you consider indispensable?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0326403"/>
              </p:ext>
            </p:extLst>
          </p:nvPr>
        </p:nvGraphicFramePr>
        <p:xfrm>
          <a:off x="936352" y="1193935"/>
          <a:ext cx="4042047" cy="231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458467" y="3436040"/>
            <a:ext cx="10673004" cy="339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indispensable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</a:t>
            </a:r>
            <a:r>
              <a:rPr lang="en-US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nce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kindergarten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24%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and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Gratitude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and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Fairness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12%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and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also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Trust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and 9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Empathy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and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Patience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and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Honesty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2%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 and 0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(the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results)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surveys results shows that kindergarten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appreciate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and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responsibility.</a:t>
            </a:r>
            <a:endParaRPr lang="lt-LT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269258"/>
              </p:ext>
            </p:extLst>
          </p:nvPr>
        </p:nvGraphicFramePr>
        <p:xfrm>
          <a:off x="6282906" y="1125688"/>
          <a:ext cx="4305173" cy="233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8490" y="756356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3620" y="824603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7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79907" y="64978"/>
            <a:ext cx="10364451" cy="1075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families to take part in educational activities teaching moral values? (Tick all that apply)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1099532"/>
              </p:ext>
            </p:extLst>
          </p:nvPr>
        </p:nvGraphicFramePr>
        <p:xfrm>
          <a:off x="535580" y="1140178"/>
          <a:ext cx="4521843" cy="262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93518" y="3652786"/>
            <a:ext cx="12098482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asked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take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firs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answers show that,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take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25%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22%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take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also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 meetings: 1</a:t>
            </a:r>
            <a:r>
              <a:rPr lang="lt-LT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Asking for parent help: 11%</a:t>
            </a:r>
            <a:endParaRPr lang="lt-LT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answers show that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take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22%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28%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take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6000"/>
              </a:lnSpc>
            </a:pP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also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 meetings: 1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Asking for parent help: 1</a:t>
            </a: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lt-LT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analysis of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that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often speak with the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conclude that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appreciate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endParaRPr lang="lt-L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474865"/>
              </p:ext>
            </p:extLst>
          </p:nvPr>
        </p:nvGraphicFramePr>
        <p:xfrm>
          <a:off x="5775166" y="602578"/>
          <a:ext cx="4885908" cy="336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8489" y="955512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survey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1432" y="955512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8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02486" y="0"/>
            <a:ext cx="10364451" cy="7946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teach moral values in your group? (Tick all that apply)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1533674"/>
              </p:ext>
            </p:extLst>
          </p:nvPr>
        </p:nvGraphicFramePr>
        <p:xfrm>
          <a:off x="608975" y="639908"/>
          <a:ext cx="3985604" cy="223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-11289" y="2801095"/>
            <a:ext cx="12116698" cy="465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deals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transmitting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singing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stories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ames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survey results show that 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26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23% chose discussion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even smaller number of teachers chose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ways: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Singing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13%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usually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transmitting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ames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survey answers show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even more numbers of teachers (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29 %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27 %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chose discussion. An even smaller number of teachers chose the following ways: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9%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Singing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9%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usually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transmitting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ames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712" y="526536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0178" y="425315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317847"/>
              </p:ext>
            </p:extLst>
          </p:nvPr>
        </p:nvGraphicFramePr>
        <p:xfrm>
          <a:off x="6231465" y="712652"/>
          <a:ext cx="3747913" cy="208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861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4752" y="220456"/>
            <a:ext cx="10364451" cy="825819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give your class opportunity to demonstrate: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EMPATHY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4539288"/>
              </p:ext>
            </p:extLst>
          </p:nvPr>
        </p:nvGraphicFramePr>
        <p:xfrm>
          <a:off x="834752" y="1594770"/>
          <a:ext cx="4285031" cy="252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576501" y="4653150"/>
            <a:ext cx="10132291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asked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empathy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survey results show that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answered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empathy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survey results show that only 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answered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empathy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t-LT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800" y="1282890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0845" y="1098224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909477"/>
              </p:ext>
            </p:extLst>
          </p:nvPr>
        </p:nvGraphicFramePr>
        <p:xfrm>
          <a:off x="5904089" y="1467556"/>
          <a:ext cx="48147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29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3" y="234055"/>
            <a:ext cx="10364451" cy="8050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do you give your class opportunity to demonstrate: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PATIENCE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7001621"/>
              </p:ext>
            </p:extLst>
          </p:nvPr>
        </p:nvGraphicFramePr>
        <p:xfrm>
          <a:off x="316089" y="1467556"/>
          <a:ext cx="5613529" cy="263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1141897" y="4731887"/>
            <a:ext cx="91139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survey answers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that the majority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(90 %) always give them class opportunity to demonstrate patience.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sometimes were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by a smaller number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(10 %).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survey answers show that only 60% of teachers always give them class opportunity to demonstrate patience.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sometimes were chosen by a smaller number of teachers (40 %).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1378" y="1039093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0845" y="1098224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080479"/>
              </p:ext>
            </p:extLst>
          </p:nvPr>
        </p:nvGraphicFramePr>
        <p:xfrm>
          <a:off x="6237111" y="15578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57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3" y="171709"/>
            <a:ext cx="10364451" cy="80503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How often do you give your class opportunity to demonstrate: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RESPONSIBILITY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1768859"/>
              </p:ext>
            </p:extLst>
          </p:nvPr>
        </p:nvGraphicFramePr>
        <p:xfrm>
          <a:off x="913773" y="1286934"/>
          <a:ext cx="4369427" cy="290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1151581" y="4739840"/>
            <a:ext cx="9888833" cy="16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and the second surveys results show that all teachers say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comparing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about opportunity to demonstrate empathy, patience, responsibility</a:t>
            </a:r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1378" y="1039093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845" y="1098224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survey results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178145"/>
              </p:ext>
            </p:extLst>
          </p:nvPr>
        </p:nvGraphicFramePr>
        <p:xfrm>
          <a:off x="6225822" y="1488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4992479"/>
      </p:ext>
    </p:extLst>
  </p:cSld>
  <p:clrMapOvr>
    <a:masterClrMapping/>
  </p:clrMapOvr>
</p:sld>
</file>

<file path=ppt/theme/theme1.xml><?xml version="1.0" encoding="utf-8"?>
<a:theme xmlns:a="http://schemas.openxmlformats.org/drawingml/2006/main" name="Lašelis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Lašelis</Template>
  <TotalTime>899</TotalTime>
  <Words>982</Words>
  <Application>Microsoft Office PowerPoint</Application>
  <PresentationFormat>Plačiaekranė</PresentationFormat>
  <Paragraphs>83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Tw Cen MT</vt:lpstr>
      <vt:lpstr>Lašelis</vt:lpstr>
      <vt:lpstr>Results and analysis of the first and the second TEACHERS questionnaire  </vt:lpstr>
      <vt:lpstr>Survey participants</vt:lpstr>
      <vt:lpstr>Put the following in order of the most to the least important when teaching moral values:</vt:lpstr>
      <vt:lpstr>In your educational experience what value do you consider indispensable?</vt:lpstr>
      <vt:lpstr>What opportunities for families to take part in educational activities teaching moral values? (Tick all that apply)</vt:lpstr>
      <vt:lpstr>How do you teach moral values in your group? (Tick all that apply)</vt:lpstr>
      <vt:lpstr>How often do you give your class opportunity to demonstrate:  - EMPATHY</vt:lpstr>
      <vt:lpstr>How often do you give your class opportunity to demonstrate:  - PATIENCE</vt:lpstr>
      <vt:lpstr> How often do you give your class opportunity to demonstrate: - RESPONSIBILITY</vt:lpstr>
      <vt:lpstr>END OF PRESENTATION THANK YOU 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Mano</dc:creator>
  <cp:lastModifiedBy>Mano</cp:lastModifiedBy>
  <cp:revision>83</cp:revision>
  <dcterms:created xsi:type="dcterms:W3CDTF">2017-09-18T18:02:30Z</dcterms:created>
  <dcterms:modified xsi:type="dcterms:W3CDTF">2018-02-22T11:57:20Z</dcterms:modified>
</cp:coreProperties>
</file>