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'[Rezultatu_santrauka (2).xlsx]Sheet1'!$A$5:$A$7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'[Rezultatu_santrauka (2).xlsx]Sheet1'!$C$5:$C$7</c:f>
              <c:numCache>
                <c:formatCode>0.0%</c:formatCode>
                <c:ptCount val="3"/>
                <c:pt idx="0">
                  <c:v>0.80500000000000005</c:v>
                </c:pt>
                <c:pt idx="1">
                  <c:v>4.9000000000000002E-2</c:v>
                </c:pt>
                <c:pt idx="2">
                  <c:v>0.14599999999999999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'[Rezultatu_santrauka (2).xlsx]Sheet1'!$A$5:$A$7</c15:sqref>
                        </c15:formulaRef>
                      </c:ext>
                    </c:extLst>
                    <c:strCache>
                      <c:ptCount val="3"/>
                      <c:pt idx="0">
                        <c:v>Yes</c:v>
                      </c:pt>
                      <c:pt idx="1">
                        <c:v>No</c:v>
                      </c:pt>
                      <c:pt idx="2">
                        <c:v>Maybe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'[Rezultatu_santrauka (2).xlsx]Sheet1'!$B$5:$B$7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Sheet1!$A$41:$A$43</c:f>
              <c:strCache>
                <c:ptCount val="3"/>
                <c:pt idx="0">
                  <c:v> Always</c:v>
                </c:pt>
                <c:pt idx="1">
                  <c:v>Sometimes</c:v>
                </c:pt>
                <c:pt idx="2">
                  <c:v> Never</c:v>
                </c:pt>
              </c:strCache>
            </c:strRef>
          </c:cat>
          <c:val>
            <c:numRef>
              <c:f>Sheet1!$C$41:$C$43</c:f>
              <c:numCache>
                <c:formatCode>0%</c:formatCode>
                <c:ptCount val="3"/>
                <c:pt idx="0">
                  <c:v>9.2999999999999999E-2</c:v>
                </c:pt>
                <c:pt idx="1">
                  <c:v>0.81399999999999995</c:v>
                </c:pt>
                <c:pt idx="2">
                  <c:v>9.2999999999999999E-2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Sheet1!$A$41:$A$43</c15:sqref>
                        </c15:formulaRef>
                      </c:ext>
                    </c:extLst>
                    <c:strCache>
                      <c:ptCount val="3"/>
                      <c:pt idx="0">
                        <c:v> Always</c:v>
                      </c:pt>
                      <c:pt idx="1">
                        <c:v>Sometimes</c:v>
                      </c:pt>
                      <c:pt idx="2">
                        <c:v> Never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Sheet1!$B$41:$B$43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713A6A24-830B-4ED8-A4B1-F856A90A130A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24DBA8AC-0908-4FF9-8A1A-CAE98DBB5332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BD44B8E6-47BE-4511-BCD6-3023C2AF6DD0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Sheet1!$A$45:$A$47</c:f>
              <c:strCache>
                <c:ptCount val="3"/>
                <c:pt idx="0">
                  <c:v>Always</c:v>
                </c:pt>
                <c:pt idx="1">
                  <c:v>Sometimes</c:v>
                </c:pt>
                <c:pt idx="2">
                  <c:v>Never</c:v>
                </c:pt>
              </c:strCache>
            </c:strRef>
          </c:cat>
          <c:val>
            <c:numRef>
              <c:f>Sheet1!$C$45:$C$47</c:f>
              <c:numCache>
                <c:formatCode>0.0%</c:formatCode>
                <c:ptCount val="3"/>
                <c:pt idx="0">
                  <c:v>4.9000000000000002E-2</c:v>
                </c:pt>
                <c:pt idx="1">
                  <c:v>0.80500000000000005</c:v>
                </c:pt>
                <c:pt idx="2">
                  <c:v>0.14599999999999999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ysClr val="windowText" lastClr="000000">
                          <a:lumMod val="75000"/>
                          <a:lumOff val="25000"/>
                        </a:sysClr>
                      </a:fgClr>
                      <a:bgClr>
                        <a:sysClr val="windowText" lastClr="000000">
                          <a:lumMod val="65000"/>
                          <a:lumOff val="35000"/>
                        </a:sys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showLegendKey val="0"/>
                  <c:showVal val="0"/>
                  <c:showCatName val="1"/>
                  <c:showSerName val="0"/>
                  <c:showPercent val="1"/>
                  <c:showBubbleSize val="0"/>
                  <c:showLeaderLines val="0"/>
                  <c:extLst>
                    <c:ext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pattFill prst="pct75">
                          <a:fgClr>
                            <a:schemeClr val="dk1">
                              <a:lumMod val="75000"/>
                              <a:lumOff val="25000"/>
                            </a:schemeClr>
                          </a:fgClr>
                          <a:bgClr>
                            <a:schemeClr val="dk1">
                              <a:lumMod val="65000"/>
                              <a:lumOff val="35000"/>
                            </a:schemeClr>
                          </a:bgClr>
                        </a:pattFill>
                        <a:ln>
                          <a:noFill/>
                        </a:ln>
                      </c15:spPr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Sheet1!$A$45:$A$47</c15:sqref>
                        </c15:formulaRef>
                      </c:ext>
                    </c:extLst>
                    <c:strCache>
                      <c:ptCount val="3"/>
                      <c:pt idx="0">
                        <c:v>Always</c:v>
                      </c:pt>
                      <c:pt idx="1">
                        <c:v>Sometimes</c:v>
                      </c:pt>
                      <c:pt idx="2">
                        <c:v>Never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Sheet1!$B$45:$B$47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Sheet1!$A$45:$A$47</c:f>
              <c:strCache>
                <c:ptCount val="3"/>
                <c:pt idx="0">
                  <c:v>Always</c:v>
                </c:pt>
                <c:pt idx="1">
                  <c:v>Sometimes</c:v>
                </c:pt>
                <c:pt idx="2">
                  <c:v>Never</c:v>
                </c:pt>
              </c:strCache>
            </c:strRef>
          </c:cat>
          <c:val>
            <c:numRef>
              <c:f>Sheet1!$C$45:$C$47</c:f>
              <c:numCache>
                <c:formatCode>0%</c:formatCode>
                <c:ptCount val="3"/>
                <c:pt idx="0">
                  <c:v>0.11600000000000001</c:v>
                </c:pt>
                <c:pt idx="1">
                  <c:v>0.79100000000000004</c:v>
                </c:pt>
                <c:pt idx="2">
                  <c:v>9.2999999999999999E-2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Sheet1!$A$45:$A$47</c15:sqref>
                        </c15:formulaRef>
                      </c:ext>
                    </c:extLst>
                    <c:strCache>
                      <c:ptCount val="3"/>
                      <c:pt idx="0">
                        <c:v>Always</c:v>
                      </c:pt>
                      <c:pt idx="1">
                        <c:v>Sometimes</c:v>
                      </c:pt>
                      <c:pt idx="2">
                        <c:v>Never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Sheet1!$B$45:$B$47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72057F69-01F7-4AC7-8D43-F8E594494692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A0E07B32-C243-4710-B240-A10165C8F300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94F806B1-3CF6-4C7C-8843-0797BF35C78F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Sheet1!$A$49:$A$51</c:f>
              <c:strCache>
                <c:ptCount val="3"/>
                <c:pt idx="0">
                  <c:v>Always</c:v>
                </c:pt>
                <c:pt idx="1">
                  <c:v>Sometimes</c:v>
                </c:pt>
                <c:pt idx="2">
                  <c:v>Never</c:v>
                </c:pt>
              </c:strCache>
            </c:strRef>
          </c:cat>
          <c:val>
            <c:numRef>
              <c:f>Sheet1!$C$49:$C$51</c:f>
              <c:numCache>
                <c:formatCode>0.0%</c:formatCode>
                <c:ptCount val="3"/>
                <c:pt idx="0">
                  <c:v>0.22</c:v>
                </c:pt>
                <c:pt idx="1">
                  <c:v>0.68300000000000005</c:v>
                </c:pt>
                <c:pt idx="2">
                  <c:v>9.8000000000000004E-2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ysClr val="windowText" lastClr="000000">
                          <a:lumMod val="75000"/>
                          <a:lumOff val="25000"/>
                        </a:sysClr>
                      </a:fgClr>
                      <a:bgClr>
                        <a:sysClr val="windowText" lastClr="000000">
                          <a:lumMod val="65000"/>
                          <a:lumOff val="35000"/>
                        </a:sys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showLegendKey val="0"/>
                  <c:showVal val="0"/>
                  <c:showCatName val="1"/>
                  <c:showSerName val="0"/>
                  <c:showPercent val="1"/>
                  <c:showBubbleSize val="0"/>
                  <c:showLeaderLines val="0"/>
                  <c:extLst>
                    <c:ext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pattFill prst="pct75">
                          <a:fgClr>
                            <a:schemeClr val="dk1">
                              <a:lumMod val="75000"/>
                              <a:lumOff val="25000"/>
                            </a:schemeClr>
                          </a:fgClr>
                          <a:bgClr>
                            <a:schemeClr val="dk1">
                              <a:lumMod val="65000"/>
                              <a:lumOff val="35000"/>
                            </a:schemeClr>
                          </a:bgClr>
                        </a:pattFill>
                        <a:ln>
                          <a:noFill/>
                        </a:ln>
                      </c15:spPr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Sheet1!$A$49:$A$51</c15:sqref>
                        </c15:formulaRef>
                      </c:ext>
                    </c:extLst>
                    <c:strCache>
                      <c:ptCount val="3"/>
                      <c:pt idx="0">
                        <c:v>Always</c:v>
                      </c:pt>
                      <c:pt idx="1">
                        <c:v>Sometimes</c:v>
                      </c:pt>
                      <c:pt idx="2">
                        <c:v>Never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Sheet1!$B$49:$B$51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Sheet1!$A$49:$A$51</c:f>
              <c:strCache>
                <c:ptCount val="3"/>
                <c:pt idx="0">
                  <c:v>Always</c:v>
                </c:pt>
                <c:pt idx="1">
                  <c:v>Sometimes</c:v>
                </c:pt>
                <c:pt idx="2">
                  <c:v>Never</c:v>
                </c:pt>
              </c:strCache>
            </c:strRef>
          </c:cat>
          <c:val>
            <c:numRef>
              <c:f>Sheet1!$C$49:$C$51</c:f>
              <c:numCache>
                <c:formatCode>0%</c:formatCode>
                <c:ptCount val="3"/>
                <c:pt idx="0">
                  <c:v>0.25600000000000001</c:v>
                </c:pt>
                <c:pt idx="1">
                  <c:v>0.69799999999999995</c:v>
                </c:pt>
                <c:pt idx="2">
                  <c:v>4.7E-2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Sheet1!$A$49:$A$51</c15:sqref>
                        </c15:formulaRef>
                      </c:ext>
                    </c:extLst>
                    <c:strCache>
                      <c:ptCount val="3"/>
                      <c:pt idx="0">
                        <c:v>Always</c:v>
                      </c:pt>
                      <c:pt idx="1">
                        <c:v>Sometimes</c:v>
                      </c:pt>
                      <c:pt idx="2">
                        <c:v>Never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Sheet1!$B$49:$B$51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C6BEAF1E-985B-4D1F-ACDC-C3D15C34A873}" type="VALUE">
                      <a:rPr lang="en-US"/>
                      <a:pPr/>
                      <a:t>[REIKŠMĖ]</a:t>
                    </a:fld>
                    <a:endParaRPr lang="lt-LT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0D6C7C1-EE4C-4F90-A201-379874B757D7}" type="VALUE">
                      <a:rPr lang="en-US"/>
                      <a:pPr/>
                      <a:t>[REIKŠMĖ]</a:t>
                    </a:fld>
                    <a:endParaRPr lang="lt-LT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EE84E8D-20FD-4FE3-95FC-9AD2F6C3BC91}" type="VALUE">
                      <a:rPr lang="en-US"/>
                      <a:pPr/>
                      <a:t>[REIKŠMĖ]</a:t>
                    </a:fld>
                    <a:endParaRPr lang="lt-LT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Sheet1!$A$5:$A$7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Sheet1!$C$5:$C$7</c:f>
              <c:numCache>
                <c:formatCode>0%</c:formatCode>
                <c:ptCount val="3"/>
                <c:pt idx="0">
                  <c:v>0.86</c:v>
                </c:pt>
                <c:pt idx="1">
                  <c:v>4.7E-2</c:v>
                </c:pt>
                <c:pt idx="2">
                  <c:v>9.2999999999999999E-2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Sheet1!$A$5:$A$7</c15:sqref>
                        </c15:formulaRef>
                      </c:ext>
                    </c:extLst>
                    <c:strCache>
                      <c:ptCount val="3"/>
                      <c:pt idx="0">
                        <c:v>Yes</c:v>
                      </c:pt>
                      <c:pt idx="1">
                        <c:v>No</c:v>
                      </c:pt>
                      <c:pt idx="2">
                        <c:v>Maybe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Sheet1!$B$5:$B$7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95780595763763"/>
          <c:y val="5.4711238016771468E-2"/>
          <c:w val="0.76432027570120586"/>
          <c:h val="0.87033436590025159"/>
        </c:manualLayout>
      </c:layout>
      <c:barChart>
        <c:barDir val="bar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Sheet1!$A$12:$A$17</c:f>
              <c:strCache>
                <c:ptCount val="6"/>
                <c:pt idx="0">
                  <c:v>Physical development</c:v>
                </c:pt>
                <c:pt idx="1">
                  <c:v>Effective care</c:v>
                </c:pt>
                <c:pt idx="2">
                  <c:v>Exploration of environment</c:v>
                </c:pt>
                <c:pt idx="3">
                  <c:v>Socialising with other children</c:v>
                </c:pt>
                <c:pt idx="4">
                  <c:v>Playing and having fun</c:v>
                </c:pt>
                <c:pt idx="5">
                  <c:v>Learning how to behave </c:v>
                </c:pt>
              </c:strCache>
            </c:strRef>
          </c:cat>
          <c:val>
            <c:numRef>
              <c:f>Sheet1!$C$12:$C$17</c:f>
              <c:numCache>
                <c:formatCode>0%</c:formatCode>
                <c:ptCount val="6"/>
                <c:pt idx="0">
                  <c:v>2.4E-2</c:v>
                </c:pt>
                <c:pt idx="1">
                  <c:v>0</c:v>
                </c:pt>
                <c:pt idx="2">
                  <c:v>0.24399999999999999</c:v>
                </c:pt>
                <c:pt idx="3">
                  <c:v>0.22</c:v>
                </c:pt>
                <c:pt idx="4">
                  <c:v>4.9000000000000002E-2</c:v>
                </c:pt>
                <c:pt idx="5">
                  <c:v>0.46300000000000002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46106944"/>
        <c:axId val="-15460998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Sheet1!$A$12:$A$17</c15:sqref>
                        </c15:formulaRef>
                      </c:ext>
                    </c:extLst>
                    <c:strCache>
                      <c:ptCount val="6"/>
                      <c:pt idx="0">
                        <c:v>Physical development</c:v>
                      </c:pt>
                      <c:pt idx="1">
                        <c:v>Effective care</c:v>
                      </c:pt>
                      <c:pt idx="2">
                        <c:v>Exploration of environment</c:v>
                      </c:pt>
                      <c:pt idx="3">
                        <c:v>Socialising with other children</c:v>
                      </c:pt>
                      <c:pt idx="4">
                        <c:v>Playing and having fun</c:v>
                      </c:pt>
                      <c:pt idx="5">
                        <c:v>Learning how to behave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Sheet1!$B$12:$B$17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</c15:ser>
            </c15:filteredBarSeries>
          </c:ext>
        </c:extLst>
      </c:barChart>
      <c:catAx>
        <c:axId val="-1546106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-1546099872"/>
        <c:crosses val="autoZero"/>
        <c:auto val="1"/>
        <c:lblAlgn val="ctr"/>
        <c:lblOffset val="100"/>
        <c:noMultiLvlLbl val="0"/>
      </c:catAx>
      <c:valAx>
        <c:axId val="-1546099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-154610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Sheet1!$A$12:$A$17</c:f>
              <c:strCache>
                <c:ptCount val="6"/>
                <c:pt idx="0">
                  <c:v>Physical development</c:v>
                </c:pt>
                <c:pt idx="1">
                  <c:v>Effective care</c:v>
                </c:pt>
                <c:pt idx="2">
                  <c:v>Exploration of environment</c:v>
                </c:pt>
                <c:pt idx="3">
                  <c:v>Socialising with other children</c:v>
                </c:pt>
                <c:pt idx="4">
                  <c:v>Playing and having fun</c:v>
                </c:pt>
                <c:pt idx="5">
                  <c:v>Learning how to behave </c:v>
                </c:pt>
              </c:strCache>
            </c:strRef>
          </c:cat>
          <c:val>
            <c:numRef>
              <c:f>Sheet1!$C$12:$C$17</c:f>
              <c:numCache>
                <c:formatCode>0%</c:formatCode>
                <c:ptCount val="6"/>
                <c:pt idx="0">
                  <c:v>9.2999999999999999E-2</c:v>
                </c:pt>
                <c:pt idx="1">
                  <c:v>2.3E-2</c:v>
                </c:pt>
                <c:pt idx="2">
                  <c:v>0.27900000000000003</c:v>
                </c:pt>
                <c:pt idx="3">
                  <c:v>0.186</c:v>
                </c:pt>
                <c:pt idx="4">
                  <c:v>4.7E-2</c:v>
                </c:pt>
                <c:pt idx="5">
                  <c:v>0.372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1539651504"/>
        <c:axId val="-153965368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lt-LT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Sheet1!$A$12:$A$17</c15:sqref>
                        </c15:formulaRef>
                      </c:ext>
                    </c:extLst>
                    <c:strCache>
                      <c:ptCount val="6"/>
                      <c:pt idx="0">
                        <c:v>Physical development</c:v>
                      </c:pt>
                      <c:pt idx="1">
                        <c:v>Effective care</c:v>
                      </c:pt>
                      <c:pt idx="2">
                        <c:v>Exploration of environment</c:v>
                      </c:pt>
                      <c:pt idx="3">
                        <c:v>Socialising with other children</c:v>
                      </c:pt>
                      <c:pt idx="4">
                        <c:v>Playing and having fun</c:v>
                      </c:pt>
                      <c:pt idx="5">
                        <c:v>Learning how to behave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Sheet1!$B$12:$B$17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</c15:ser>
            </c15:filteredBarSeries>
          </c:ext>
        </c:extLst>
      </c:barChart>
      <c:catAx>
        <c:axId val="-1539651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-1539653680"/>
        <c:crosses val="autoZero"/>
        <c:auto val="1"/>
        <c:lblAlgn val="ctr"/>
        <c:lblOffset val="100"/>
        <c:noMultiLvlLbl val="0"/>
      </c:catAx>
      <c:valAx>
        <c:axId val="-1539653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-153965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Sheet1!$A$22:$A$24</c:f>
              <c:strCache>
                <c:ptCount val="3"/>
                <c:pt idx="0">
                  <c:v>Always</c:v>
                </c:pt>
                <c:pt idx="1">
                  <c:v>Sometimes</c:v>
                </c:pt>
                <c:pt idx="2">
                  <c:v>Never</c:v>
                </c:pt>
              </c:strCache>
            </c:strRef>
          </c:cat>
          <c:val>
            <c:numRef>
              <c:f>Sheet1!$C$22:$C$24</c:f>
              <c:numCache>
                <c:formatCode>0.0%</c:formatCode>
                <c:ptCount val="3"/>
                <c:pt idx="0">
                  <c:v>0.68300000000000005</c:v>
                </c:pt>
                <c:pt idx="1">
                  <c:v>0.29299999999999998</c:v>
                </c:pt>
                <c:pt idx="2">
                  <c:v>2.4E-2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Sheet1!$A$22:$A$24</c15:sqref>
                        </c15:formulaRef>
                      </c:ext>
                    </c:extLst>
                    <c:strCache>
                      <c:ptCount val="3"/>
                      <c:pt idx="0">
                        <c:v>Always</c:v>
                      </c:pt>
                      <c:pt idx="1">
                        <c:v>Sometimes</c:v>
                      </c:pt>
                      <c:pt idx="2">
                        <c:v>Never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Sheet1!$B$22:$B$24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Sheet1!$A$22:$A$24</c:f>
              <c:strCache>
                <c:ptCount val="3"/>
                <c:pt idx="0">
                  <c:v>Always</c:v>
                </c:pt>
                <c:pt idx="1">
                  <c:v>Sometimes</c:v>
                </c:pt>
                <c:pt idx="2">
                  <c:v>Never</c:v>
                </c:pt>
              </c:strCache>
            </c:strRef>
          </c:cat>
          <c:val>
            <c:numRef>
              <c:f>Sheet1!$C$22:$C$24</c:f>
              <c:numCache>
                <c:formatCode>0%</c:formatCode>
                <c:ptCount val="3"/>
                <c:pt idx="0">
                  <c:v>0.72099999999999997</c:v>
                </c:pt>
                <c:pt idx="1">
                  <c:v>0.27900000000000003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Sheet1!$A$22:$A$24</c15:sqref>
                        </c15:formulaRef>
                      </c:ext>
                    </c:extLst>
                    <c:strCache>
                      <c:ptCount val="3"/>
                      <c:pt idx="0">
                        <c:v>Always</c:v>
                      </c:pt>
                      <c:pt idx="1">
                        <c:v>Sometimes</c:v>
                      </c:pt>
                      <c:pt idx="2">
                        <c:v>Never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Sheet1!$B$22:$B$24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40963755229151"/>
          <c:y val="0"/>
          <c:w val="0.81258247095029612"/>
          <c:h val="0.8803313758149528"/>
        </c:manualLayout>
      </c:layout>
      <c:barChart>
        <c:barDir val="bar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Sheet1!$A$29:$A$36</c:f>
              <c:strCache>
                <c:ptCount val="8"/>
                <c:pt idx="0">
                  <c:v>Honesty</c:v>
                </c:pt>
                <c:pt idx="1">
                  <c:v>Respect</c:v>
                </c:pt>
                <c:pt idx="2">
                  <c:v>Fairness</c:v>
                </c:pt>
                <c:pt idx="3">
                  <c:v>Trust</c:v>
                </c:pt>
                <c:pt idx="4">
                  <c:v>Empathy</c:v>
                </c:pt>
                <c:pt idx="5">
                  <c:v>Responsibility</c:v>
                </c:pt>
                <c:pt idx="6">
                  <c:v>Patience</c:v>
                </c:pt>
                <c:pt idx="7">
                  <c:v>Gratitude</c:v>
                </c:pt>
              </c:strCache>
            </c:strRef>
          </c:cat>
          <c:val>
            <c:numRef>
              <c:f>Sheet1!$C$29:$C$36</c:f>
              <c:numCache>
                <c:formatCode>0%</c:formatCode>
                <c:ptCount val="8"/>
                <c:pt idx="0">
                  <c:v>2.5999999999999999E-2</c:v>
                </c:pt>
                <c:pt idx="1">
                  <c:v>0.214</c:v>
                </c:pt>
                <c:pt idx="2">
                  <c:v>0.17100000000000001</c:v>
                </c:pt>
                <c:pt idx="3">
                  <c:v>0.17100000000000001</c:v>
                </c:pt>
                <c:pt idx="4">
                  <c:v>3.4000000000000002E-2</c:v>
                </c:pt>
                <c:pt idx="5">
                  <c:v>0.26500000000000001</c:v>
                </c:pt>
                <c:pt idx="6">
                  <c:v>3.4000000000000002E-2</c:v>
                </c:pt>
                <c:pt idx="7">
                  <c:v>8.5000000000000006E-2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1546098784"/>
        <c:axId val="-154610422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lt-LT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Sheet1!$A$29:$A$36</c15:sqref>
                        </c15:formulaRef>
                      </c:ext>
                    </c:extLst>
                    <c:strCache>
                      <c:ptCount val="8"/>
                      <c:pt idx="0">
                        <c:v>Honesty</c:v>
                      </c:pt>
                      <c:pt idx="1">
                        <c:v>Respect</c:v>
                      </c:pt>
                      <c:pt idx="2">
                        <c:v>Fairness</c:v>
                      </c:pt>
                      <c:pt idx="3">
                        <c:v>Trust</c:v>
                      </c:pt>
                      <c:pt idx="4">
                        <c:v>Empathy</c:v>
                      </c:pt>
                      <c:pt idx="5">
                        <c:v>Responsibility</c:v>
                      </c:pt>
                      <c:pt idx="6">
                        <c:v>Patience</c:v>
                      </c:pt>
                      <c:pt idx="7">
                        <c:v>Gratitude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Sheet1!$B$29:$B$36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</c:ext>
        </c:extLst>
      </c:barChart>
      <c:catAx>
        <c:axId val="-154609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-1546104224"/>
        <c:crosses val="autoZero"/>
        <c:auto val="1"/>
        <c:lblAlgn val="ctr"/>
        <c:lblOffset val="100"/>
        <c:noMultiLvlLbl val="0"/>
      </c:catAx>
      <c:valAx>
        <c:axId val="-1546104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-154609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Sheet1!$A$29:$A$36</c:f>
              <c:strCache>
                <c:ptCount val="8"/>
                <c:pt idx="0">
                  <c:v>Honesty</c:v>
                </c:pt>
                <c:pt idx="1">
                  <c:v>Respect</c:v>
                </c:pt>
                <c:pt idx="2">
                  <c:v>Fairness</c:v>
                </c:pt>
                <c:pt idx="3">
                  <c:v>Trust</c:v>
                </c:pt>
                <c:pt idx="4">
                  <c:v>Empathy</c:v>
                </c:pt>
                <c:pt idx="5">
                  <c:v>Responsibility</c:v>
                </c:pt>
                <c:pt idx="6">
                  <c:v>Patience</c:v>
                </c:pt>
                <c:pt idx="7">
                  <c:v>Gratitude</c:v>
                </c:pt>
              </c:strCache>
            </c:strRef>
          </c:cat>
          <c:val>
            <c:numRef>
              <c:f>Sheet1!$C$29:$C$36</c:f>
              <c:numCache>
                <c:formatCode>0%</c:formatCode>
                <c:ptCount val="8"/>
                <c:pt idx="0">
                  <c:v>4.5999999999999999E-2</c:v>
                </c:pt>
                <c:pt idx="1">
                  <c:v>0.191</c:v>
                </c:pt>
                <c:pt idx="2">
                  <c:v>0.151</c:v>
                </c:pt>
                <c:pt idx="3">
                  <c:v>0.13200000000000001</c:v>
                </c:pt>
                <c:pt idx="4">
                  <c:v>3.9E-2</c:v>
                </c:pt>
                <c:pt idx="5">
                  <c:v>0.224</c:v>
                </c:pt>
                <c:pt idx="6">
                  <c:v>9.9000000000000005E-2</c:v>
                </c:pt>
                <c:pt idx="7">
                  <c:v>0.11799999999999999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1546102048"/>
        <c:axId val="-15461015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lt-LT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Sheet1!$A$29:$A$36</c15:sqref>
                        </c15:formulaRef>
                      </c:ext>
                    </c:extLst>
                    <c:strCache>
                      <c:ptCount val="8"/>
                      <c:pt idx="0">
                        <c:v>Honesty</c:v>
                      </c:pt>
                      <c:pt idx="1">
                        <c:v>Respect</c:v>
                      </c:pt>
                      <c:pt idx="2">
                        <c:v>Fairness</c:v>
                      </c:pt>
                      <c:pt idx="3">
                        <c:v>Trust</c:v>
                      </c:pt>
                      <c:pt idx="4">
                        <c:v>Empathy</c:v>
                      </c:pt>
                      <c:pt idx="5">
                        <c:v>Responsibility</c:v>
                      </c:pt>
                      <c:pt idx="6">
                        <c:v>Patience</c:v>
                      </c:pt>
                      <c:pt idx="7">
                        <c:v>Gratitude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Sheet1!$B$29:$B$36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BarSeries>
          </c:ext>
        </c:extLst>
      </c:barChart>
      <c:catAx>
        <c:axId val="-154610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-1546101504"/>
        <c:crosses val="autoZero"/>
        <c:auto val="1"/>
        <c:lblAlgn val="ctr"/>
        <c:lblOffset val="100"/>
        <c:noMultiLvlLbl val="0"/>
      </c:catAx>
      <c:valAx>
        <c:axId val="-1546101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-154610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CEB51747-6B51-449E-A143-3D56C587C065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6C1ADCEF-345B-445B-89F2-F2F607E803FF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261473E7-212B-44C5-80C0-CD59BE2A6F1A}" type="PERCENTAGE">
                      <a:rPr lang="en-US" baseline="0"/>
                      <a:pPr/>
                      <a:t>[PROCENTAI]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Sheet1!$A$41:$A$43</c:f>
              <c:strCache>
                <c:ptCount val="3"/>
                <c:pt idx="0">
                  <c:v>Always</c:v>
                </c:pt>
                <c:pt idx="1">
                  <c:v>Sometimes</c:v>
                </c:pt>
                <c:pt idx="2">
                  <c:v>Never</c:v>
                </c:pt>
              </c:strCache>
            </c:strRef>
          </c:cat>
          <c:val>
            <c:numRef>
              <c:f>Sheet1!$C$41:$C$43</c:f>
              <c:numCache>
                <c:formatCode>0.0%</c:formatCode>
                <c:ptCount val="3"/>
                <c:pt idx="0">
                  <c:v>9.8000000000000004E-2</c:v>
                </c:pt>
                <c:pt idx="1">
                  <c:v>0.78</c:v>
                </c:pt>
                <c:pt idx="2">
                  <c:v>0.122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lt-LT"/>
                    </a:p>
                  </c:txPr>
                  <c:showLegendKey val="0"/>
                  <c:showVal val="0"/>
                  <c:showCatName val="1"/>
                  <c:showSerName val="0"/>
                  <c:showPercent val="1"/>
                  <c:showBubbleSize val="0"/>
                  <c:showLeaderLines val="0"/>
                  <c:extLst>
                    <c:ext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pattFill prst="pct75">
                          <a:fgClr>
                            <a:schemeClr val="dk1">
                              <a:lumMod val="75000"/>
                              <a:lumOff val="25000"/>
                            </a:schemeClr>
                          </a:fgClr>
                          <a:bgClr>
                            <a:schemeClr val="dk1">
                              <a:lumMod val="65000"/>
                              <a:lumOff val="35000"/>
                            </a:schemeClr>
                          </a:bgClr>
                        </a:pattFill>
                        <a:ln>
                          <a:noFill/>
                        </a:ln>
                      </c15:spPr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Sheet1!$A$41:$A$43</c15:sqref>
                        </c15:formulaRef>
                      </c:ext>
                    </c:extLst>
                    <c:strCache>
                      <c:ptCount val="3"/>
                      <c:pt idx="0">
                        <c:v>Always</c:v>
                      </c:pt>
                      <c:pt idx="1">
                        <c:v>Sometimes</c:v>
                      </c:pt>
                      <c:pt idx="2">
                        <c:v>Never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Sheet1!$B$41:$B$43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56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1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216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83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4741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53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96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9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2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1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4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3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3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05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45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4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8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218209" y="2049286"/>
            <a:ext cx="11710554" cy="1825096"/>
          </a:xfrm>
        </p:spPr>
        <p:txBody>
          <a:bodyPr>
            <a:noAutofit/>
          </a:bodyPr>
          <a:lstStyle/>
          <a:p>
            <a:pPr lvl="0" algn="ctr"/>
            <a:r>
              <a:rPr lang="en-GB" sz="4800" b="1" dirty="0"/>
              <a:t>Results and analysis of the </a:t>
            </a:r>
            <a:r>
              <a:rPr lang="en-GB" sz="4800" b="1" dirty="0" smtClean="0"/>
              <a:t>first and </a:t>
            </a:r>
            <a:r>
              <a:rPr lang="lt-LT" sz="4800" b="1" dirty="0" err="1" smtClean="0"/>
              <a:t>the</a:t>
            </a:r>
            <a:r>
              <a:rPr lang="lt-LT" sz="4800" b="1" dirty="0" smtClean="0"/>
              <a:t> </a:t>
            </a:r>
            <a:r>
              <a:rPr lang="en-GB" sz="4800" b="1" dirty="0" smtClean="0"/>
              <a:t>second parent</a:t>
            </a:r>
            <a:r>
              <a:rPr lang="lt-LT" sz="4800" b="1" dirty="0" smtClean="0"/>
              <a:t>s</a:t>
            </a:r>
            <a:r>
              <a:rPr lang="en-GB" sz="4800" b="1" dirty="0" smtClean="0"/>
              <a:t> questionnaire </a:t>
            </a:r>
            <a:r>
              <a:rPr lang="lt-LT" sz="4800" b="1" dirty="0"/>
              <a:t/>
            </a:r>
            <a:br>
              <a:rPr lang="lt-LT" sz="4800" b="1" dirty="0"/>
            </a:br>
            <a:endParaRPr lang="lt-LT" sz="4800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lt-LT" dirty="0" smtClean="0"/>
              <a:t>KINDERGARTEN OF KUZIAI „VYTURELIS“</a:t>
            </a:r>
          </a:p>
        </p:txBody>
      </p:sp>
      <p:sp>
        <p:nvSpPr>
          <p:cNvPr id="4" name="Stačiakampis 3"/>
          <p:cNvSpPr/>
          <p:nvPr/>
        </p:nvSpPr>
        <p:spPr>
          <a:xfrm>
            <a:off x="5175686" y="6320043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t-LT" dirty="0"/>
              <a:t>2017</a:t>
            </a:r>
          </a:p>
        </p:txBody>
      </p:sp>
      <p:pic>
        <p:nvPicPr>
          <p:cNvPr id="5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1509" y="409811"/>
            <a:ext cx="3999600" cy="1141920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444" y="3195855"/>
            <a:ext cx="2953468" cy="235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7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06582" y="2589416"/>
            <a:ext cx="10820400" cy="2148840"/>
          </a:xfrm>
        </p:spPr>
        <p:txBody>
          <a:bodyPr>
            <a:normAutofit/>
          </a:bodyPr>
          <a:lstStyle/>
          <a:p>
            <a:pPr algn="just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found that it was not at all difficult to get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 who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answer the questionnaires. Parents were interested in the results and often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asked us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publish them as soon as possible. Also the answers show parents' interest in ethics.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brings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that parents would like to have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children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educated in ethics.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3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12273" y="2551609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END OF PRESENTATION</a:t>
            </a:r>
            <a:br>
              <a:rPr lang="lt-LT" b="1" dirty="0" smtClean="0"/>
            </a:br>
            <a:r>
              <a:rPr lang="lt-LT" b="1" dirty="0" smtClean="0"/>
              <a:t>THANK YOU </a:t>
            </a:r>
            <a:br>
              <a:rPr lang="lt-LT" b="1" dirty="0" smtClean="0"/>
            </a:br>
            <a:r>
              <a:rPr lang="lt-LT" b="1" dirty="0" smtClean="0"/>
              <a:t>FOR YOUR ATTENTION</a:t>
            </a:r>
            <a:endParaRPr lang="lt-LT" b="1" dirty="0"/>
          </a:p>
        </p:txBody>
      </p:sp>
      <p:pic>
        <p:nvPicPr>
          <p:cNvPr id="1026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392" y="4067318"/>
            <a:ext cx="2660362" cy="254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75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760518" y="847499"/>
            <a:ext cx="8610600" cy="1293028"/>
          </a:xfrm>
        </p:spPr>
        <p:txBody>
          <a:bodyPr>
            <a:noAutofit/>
          </a:bodyPr>
          <a:lstStyle/>
          <a:p>
            <a:r>
              <a:rPr lang="lt-LT" sz="4400" b="1" dirty="0"/>
              <a:t>Survey </a:t>
            </a:r>
            <a:r>
              <a:rPr lang="lt-LT" sz="4400" b="1" dirty="0" err="1"/>
              <a:t>participants</a:t>
            </a:r>
            <a:r>
              <a:rPr lang="lt-LT" sz="4400" b="1" dirty="0"/>
              <a:t>:</a:t>
            </a:r>
            <a:br>
              <a:rPr lang="lt-LT" sz="4400" b="1" dirty="0"/>
            </a:br>
            <a:endParaRPr lang="lt-LT" sz="4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72836" y="2527070"/>
            <a:ext cx="10820400" cy="273073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parents we wished to get an information what parents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 about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that are transmitted to their children : which values parents find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of their children; which values should be transmitted to their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answered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between 25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old,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them women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time we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 who answered the first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between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39 years old, 39 of them women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9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82152" y="85333"/>
            <a:ext cx="11544299" cy="704376"/>
          </a:xfrm>
        </p:spPr>
        <p:txBody>
          <a:bodyPr>
            <a:noAutofit/>
          </a:bodyPr>
          <a:lstStyle/>
          <a:p>
            <a:pPr lvl="0"/>
            <a:r>
              <a:rPr lang="en-GB" sz="2400" b="1" dirty="0"/>
              <a:t>Do you think that your values are similar to the values of your child’s setting?</a:t>
            </a:r>
            <a:r>
              <a:rPr lang="lt-LT" sz="2400" b="1" dirty="0"/>
              <a:t/>
            </a:r>
            <a:br>
              <a:rPr lang="lt-LT" sz="2400" b="1" dirty="0"/>
            </a:br>
            <a:endParaRPr lang="lt-LT" sz="2400" b="1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326045"/>
              </p:ext>
            </p:extLst>
          </p:nvPr>
        </p:nvGraphicFramePr>
        <p:xfrm>
          <a:off x="1176674" y="1303693"/>
          <a:ext cx="4247381" cy="2748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tačiakampis 2"/>
          <p:cNvSpPr/>
          <p:nvPr/>
        </p:nvSpPr>
        <p:spPr>
          <a:xfrm>
            <a:off x="1337734" y="4280841"/>
            <a:ext cx="10165001" cy="2372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first survey answers show that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(80%)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chose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them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them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child’s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15%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maybe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them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child’s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5%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mentioned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big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child‘s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second survey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aswers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show that m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(86%)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chose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them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them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child’s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9%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maybe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them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child’s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5%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mentioned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big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child‘s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this question shows that  partnership of parents and preschool teachers are appropriate . We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cooperate children achieve better academic results, they have less problems with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higher level of self independence, they feel well and safe in school and improve relationships.</a:t>
            </a:r>
            <a:endParaRPr lang="lt-LT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207580"/>
              </p:ext>
            </p:extLst>
          </p:nvPr>
        </p:nvGraphicFramePr>
        <p:xfrm>
          <a:off x="6164191" y="1286657"/>
          <a:ext cx="4278673" cy="2817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96794" y="774312"/>
            <a:ext cx="309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survey results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29712" y="789709"/>
            <a:ext cx="3315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survey results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32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796636" y="0"/>
            <a:ext cx="10934700" cy="520889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/>
              <a:t>What is the most important need of your child at this time? (Choose only one)</a:t>
            </a:r>
            <a:endParaRPr lang="lt-LT" sz="2400" b="1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030450"/>
              </p:ext>
            </p:extLst>
          </p:nvPr>
        </p:nvGraphicFramePr>
        <p:xfrm>
          <a:off x="1427530" y="1014676"/>
          <a:ext cx="3892615" cy="2498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tačiakampis 2"/>
          <p:cNvSpPr/>
          <p:nvPr/>
        </p:nvSpPr>
        <p:spPr>
          <a:xfrm>
            <a:off x="553701" y="3509172"/>
            <a:ext cx="11420570" cy="367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preschool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answered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transmitted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The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analyzing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questionnaire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found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insufficient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majority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regard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following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46%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37%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lt-LT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Exploration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24%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28%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lt-LT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Socialising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22%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19%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lt-LT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also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seem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chosen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Playing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having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5%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5%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lt-LT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Physical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2%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9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lt-LT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chose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effective</a:t>
            </a:r>
            <a:r>
              <a:rPr lang="lt-LT" sz="1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preschool</a:t>
            </a:r>
            <a:r>
              <a:rPr lang="lt-LT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2% of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chose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effective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lt-LT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second questionnaire</a:t>
            </a:r>
            <a:r>
              <a:rPr lang="lt-LT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Probably p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arents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believe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qualities </a:t>
            </a:r>
            <a:r>
              <a:rPr lang="lt-LT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t-LT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behave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exploration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enviroment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socialising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lt-L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their children to become socially adjusted,</a:t>
            </a:r>
            <a:r>
              <a:rPr lang="lt-L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well-mannered children who will become competent adults capable to decide what is right</a:t>
            </a:r>
            <a:r>
              <a:rPr lang="lt-L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t-L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lt-L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lt-L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wrong</a:t>
            </a:r>
            <a:r>
              <a:rPr lang="lt-L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lt-LT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957322"/>
              </p:ext>
            </p:extLst>
          </p:nvPr>
        </p:nvGraphicFramePr>
        <p:xfrm>
          <a:off x="6263986" y="947941"/>
          <a:ext cx="4064578" cy="2552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5653" y="617880"/>
            <a:ext cx="3184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survey results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49080" y="630204"/>
            <a:ext cx="337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survey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23785" y="21753"/>
            <a:ext cx="11356623" cy="1293028"/>
          </a:xfrm>
        </p:spPr>
        <p:txBody>
          <a:bodyPr>
            <a:noAutofit/>
          </a:bodyPr>
          <a:lstStyle/>
          <a:p>
            <a:pPr lvl="0" algn="ctr"/>
            <a:r>
              <a:rPr lang="en-GB" sz="2800" b="1" dirty="0"/>
              <a:t>Do you explicitly role model courteous language to others in front of your child?</a:t>
            </a:r>
            <a:r>
              <a:rPr lang="lt-LT" sz="2800" b="1" dirty="0"/>
              <a:t/>
            </a:r>
            <a:br>
              <a:rPr lang="lt-LT" sz="2800" b="1" dirty="0"/>
            </a:br>
            <a:endParaRPr lang="lt-LT" sz="2800" b="1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169946"/>
              </p:ext>
            </p:extLst>
          </p:nvPr>
        </p:nvGraphicFramePr>
        <p:xfrm>
          <a:off x="1041145" y="1424637"/>
          <a:ext cx="4169704" cy="282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tačiakampis 2"/>
          <p:cNvSpPr/>
          <p:nvPr/>
        </p:nvSpPr>
        <p:spPr>
          <a:xfrm>
            <a:off x="856351" y="4431323"/>
            <a:ext cx="10291490" cy="2372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answers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explicitly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role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courteous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front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them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68%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responded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always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29%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sometimes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3%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lt-LT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also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explicitly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role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courteous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front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them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72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respondents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responded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always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sometimes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chose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Most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 are a role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imitate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behaviour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guess that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of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arents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believe that they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for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of their children because they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models that children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attitudes demonstrated by their parents as model for learning values and adopt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by simulation and identification. These attitudes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habit and become integral part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personality. In this way, parental attitude takes important part in children education.</a:t>
            </a: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935649"/>
              </p:ext>
            </p:extLst>
          </p:nvPr>
        </p:nvGraphicFramePr>
        <p:xfrm>
          <a:off x="5955144" y="1458577"/>
          <a:ext cx="4665904" cy="2875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56064" y="1060925"/>
            <a:ext cx="310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7055" y="1003187"/>
            <a:ext cx="32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0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31867" y="89691"/>
            <a:ext cx="11246556" cy="1293028"/>
          </a:xfrm>
        </p:spPr>
        <p:txBody>
          <a:bodyPr>
            <a:noAutofit/>
          </a:bodyPr>
          <a:lstStyle/>
          <a:p>
            <a:pPr lvl="0" algn="ctr"/>
            <a:r>
              <a:rPr lang="en-GB" sz="2400" b="1" dirty="0"/>
              <a:t>Which moral values are the most important for your family? (Please choose three)</a:t>
            </a:r>
            <a:r>
              <a:rPr lang="lt-LT" sz="2400" b="1" dirty="0"/>
              <a:t/>
            </a:r>
            <a:br>
              <a:rPr lang="lt-LT" sz="2400" b="1" dirty="0"/>
            </a:br>
            <a:endParaRPr lang="lt-LT" sz="2400" b="1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584105"/>
              </p:ext>
            </p:extLst>
          </p:nvPr>
        </p:nvGraphicFramePr>
        <p:xfrm>
          <a:off x="977259" y="1270285"/>
          <a:ext cx="4184714" cy="218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tačiakampis 3"/>
          <p:cNvSpPr/>
          <p:nvPr/>
        </p:nvSpPr>
        <p:spPr>
          <a:xfrm>
            <a:off x="331867" y="3568638"/>
            <a:ext cx="11860133" cy="3289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responding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moral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them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family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The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ranking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to 3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chose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answers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following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27%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22%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lt-LT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21%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19%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lt-LT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Fairness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17%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15%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lt-LT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Trust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17%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13%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below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also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chosen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Gratitude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9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12%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lt-LT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Patience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3%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10%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lt-LT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Empathy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3%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4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lt-LT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lt-LT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Honesty</a:t>
            </a: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3</a:t>
            </a:r>
            <a:r>
              <a:rPr lang="lt-LT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5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(the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 </a:t>
            </a:r>
            <a:r>
              <a:rPr lang="lt-LT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lt-LT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Probably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arents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 that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forward values that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life in society.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seem to be values like: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fairness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t-L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trust</a:t>
            </a:r>
            <a:endParaRPr lang="lt-LT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3168" y="736205"/>
            <a:ext cx="318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9564" y="736205"/>
            <a:ext cx="332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Diagrama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157828"/>
              </p:ext>
            </p:extLst>
          </p:nvPr>
        </p:nvGraphicFramePr>
        <p:xfrm>
          <a:off x="6292529" y="9896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013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9660" y="36448"/>
            <a:ext cx="11178823" cy="1293028"/>
          </a:xfrm>
        </p:spPr>
        <p:txBody>
          <a:bodyPr>
            <a:normAutofit/>
          </a:bodyPr>
          <a:lstStyle/>
          <a:p>
            <a:pPr lvl="0" algn="ctr"/>
            <a:r>
              <a:rPr lang="en-GB" sz="2800" b="1" dirty="0"/>
              <a:t>Do you think your child demonstrates: </a:t>
            </a:r>
            <a:r>
              <a:rPr lang="lt-LT" sz="2800" b="1" dirty="0"/>
              <a:t/>
            </a:r>
            <a:br>
              <a:rPr lang="lt-LT" sz="2800" b="1" dirty="0"/>
            </a:br>
            <a:r>
              <a:rPr lang="lt-LT" sz="2800" b="1" dirty="0" smtClean="0"/>
              <a:t>EMPATHY</a:t>
            </a:r>
            <a:endParaRPr lang="lt-LT" sz="2800" b="1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617652"/>
              </p:ext>
            </p:extLst>
          </p:nvPr>
        </p:nvGraphicFramePr>
        <p:xfrm>
          <a:off x="1146399" y="1638843"/>
          <a:ext cx="3780879" cy="2731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tačiakampis 2"/>
          <p:cNvSpPr/>
          <p:nvPr/>
        </p:nvSpPr>
        <p:spPr>
          <a:xfrm>
            <a:off x="1467812" y="4468414"/>
            <a:ext cx="9047788" cy="2610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answers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majority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(78%)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them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sometimes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empathy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12%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10%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always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second </a:t>
            </a:r>
            <a:r>
              <a:rPr lang="lt-LT" sz="1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lt-LT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answers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majority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(82%)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them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sometimes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empathy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9%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9%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always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sometimes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empathy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always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lt-LT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1373" y="1144810"/>
            <a:ext cx="3088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6436" y="1052477"/>
            <a:ext cx="325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Diagrama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109150"/>
              </p:ext>
            </p:extLst>
          </p:nvPr>
        </p:nvGraphicFramePr>
        <p:xfrm>
          <a:off x="6165144" y="15693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tačiakampis 8"/>
          <p:cNvSpPr/>
          <p:nvPr/>
        </p:nvSpPr>
        <p:spPr>
          <a:xfrm>
            <a:off x="6742674" y="4679439"/>
            <a:ext cx="3075709" cy="338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lt-LT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54627" y="120136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/>
              <a:t>Do you think your child demonstrates: </a:t>
            </a:r>
            <a:r>
              <a:rPr lang="lt-LT" sz="2800" b="1" dirty="0"/>
              <a:t/>
            </a:r>
            <a:br>
              <a:rPr lang="lt-LT" sz="2800" b="1" dirty="0"/>
            </a:br>
            <a:r>
              <a:rPr lang="lt-LT" sz="2800" b="1" dirty="0" smtClean="0"/>
              <a:t>PATIENCE</a:t>
            </a:r>
            <a:endParaRPr lang="lt-LT" sz="2800" dirty="0"/>
          </a:p>
        </p:txBody>
      </p:sp>
      <p:graphicFrame>
        <p:nvGraphicFramePr>
          <p:cNvPr id="8" name="Turinio vietos rezervavimo ženklas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092690"/>
              </p:ext>
            </p:extLst>
          </p:nvPr>
        </p:nvGraphicFramePr>
        <p:xfrm>
          <a:off x="654627" y="1484595"/>
          <a:ext cx="4292730" cy="2708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tačiakampis 3"/>
          <p:cNvSpPr/>
          <p:nvPr/>
        </p:nvSpPr>
        <p:spPr>
          <a:xfrm>
            <a:off x="1128247" y="4538328"/>
            <a:ext cx="9667908" cy="196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first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majority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80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them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sometimes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demonstrates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patience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always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second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answers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majority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79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them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sometimes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patience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always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lt-LT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7855" y="1080095"/>
            <a:ext cx="3047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94614" y="1080095"/>
            <a:ext cx="3227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591428"/>
              </p:ext>
            </p:extLst>
          </p:nvPr>
        </p:nvGraphicFramePr>
        <p:xfrm>
          <a:off x="6189518" y="160414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66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1"/>
          <p:cNvSpPr>
            <a:spLocks noGrp="1"/>
          </p:cNvSpPr>
          <p:nvPr>
            <p:ph type="title"/>
          </p:nvPr>
        </p:nvSpPr>
        <p:spPr>
          <a:xfrm>
            <a:off x="407814" y="36448"/>
            <a:ext cx="11560078" cy="1293028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/>
              <a:t>Do you think your child demonstrates: </a:t>
            </a:r>
            <a:r>
              <a:rPr lang="lt-LT" sz="2800" b="1" dirty="0"/>
              <a:t/>
            </a:r>
            <a:br>
              <a:rPr lang="lt-LT" sz="2800" b="1" dirty="0"/>
            </a:br>
            <a:r>
              <a:rPr lang="lt-LT" sz="2800" b="1" dirty="0" smtClean="0"/>
              <a:t>RESPONSIBILITY</a:t>
            </a:r>
            <a:endParaRPr lang="lt-LT" sz="2800" dirty="0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467015"/>
              </p:ext>
            </p:extLst>
          </p:nvPr>
        </p:nvGraphicFramePr>
        <p:xfrm>
          <a:off x="1309255" y="1545158"/>
          <a:ext cx="4104409" cy="2676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tačiakampis 1"/>
          <p:cNvSpPr/>
          <p:nvPr/>
        </p:nvSpPr>
        <p:spPr>
          <a:xfrm>
            <a:off x="1340427" y="4406710"/>
            <a:ext cx="9414164" cy="196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answers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majority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them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sometimes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always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10%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lt-LT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majority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70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%)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them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sometimes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always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lt-LT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lt-LT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lt-LT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4469" y="1144810"/>
            <a:ext cx="3123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46570" y="1052477"/>
            <a:ext cx="333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Diagrama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988862"/>
              </p:ext>
            </p:extLst>
          </p:nvPr>
        </p:nvGraphicFramePr>
        <p:xfrm>
          <a:off x="6314210" y="151414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9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684</TotalTime>
  <Words>1242</Words>
  <Application>Microsoft Office PowerPoint</Application>
  <PresentationFormat>Plačiaekranė</PresentationFormat>
  <Paragraphs>83</Paragraphs>
  <Slides>11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Šnabždesys</vt:lpstr>
      <vt:lpstr>Results and analysis of the first and the second parents questionnaire  </vt:lpstr>
      <vt:lpstr>Survey participants: </vt:lpstr>
      <vt:lpstr>Do you think that your values are similar to the values of your child’s setting? </vt:lpstr>
      <vt:lpstr>What is the most important need of your child at this time? (Choose only one)</vt:lpstr>
      <vt:lpstr>Do you explicitly role model courteous language to others in front of your child? </vt:lpstr>
      <vt:lpstr>Which moral values are the most important for your family? (Please choose three) </vt:lpstr>
      <vt:lpstr>Do you think your child demonstrates:  EMPATHY</vt:lpstr>
      <vt:lpstr>Do you think your child demonstrates:  PATIENCE</vt:lpstr>
      <vt:lpstr>Do you think your child demonstrates:  RESPONSIBILITY</vt:lpstr>
      <vt:lpstr>„PowerPoint“ pateiktis</vt:lpstr>
      <vt:lpstr>END OF PRESENTATION THANK YOU  FOR YOUR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Mano</dc:creator>
  <cp:lastModifiedBy>Mano</cp:lastModifiedBy>
  <cp:revision>75</cp:revision>
  <dcterms:created xsi:type="dcterms:W3CDTF">2017-09-06T08:22:53Z</dcterms:created>
  <dcterms:modified xsi:type="dcterms:W3CDTF">2018-02-22T12:37:56Z</dcterms:modified>
</cp:coreProperties>
</file>